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269" r:id="rId2"/>
    <p:sldId id="270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9" r:id="rId31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00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785" autoAdjust="0"/>
    <p:restoredTop sz="94195" autoAdjust="0"/>
  </p:normalViewPr>
  <p:slideViewPr>
    <p:cSldViewPr>
      <p:cViewPr>
        <p:scale>
          <a:sx n="100" d="100"/>
          <a:sy n="10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19700" y="203200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63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65763" y="95488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6888" y="9548813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DEAF4E71-F1D8-4713-88C3-D3E0D4C111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03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5pPr>
          </a:lstStyle>
          <a:p>
            <a:pPr lvl="4"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C694D96F-EF1A-45AB-A240-E6D34BAB6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6905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6DB69277-8994-4E6F-9241-25244A46FFF5}" type="slidenum">
              <a:rPr lang="en-US" altLang="ja-JP" smtClean="0">
                <a:ea typeface="ＭＳ Ｐゴシック"/>
                <a:cs typeface="ＭＳ Ｐゴシック"/>
              </a:rPr>
              <a:pPr/>
              <a:t>1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>
              <a:ea typeface="ＭＳ Ｐ明朝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5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2598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598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598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599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B81E8BE6-3A87-4404-B9AF-410FA245B395}" type="slidenum">
              <a:rPr lang="en-US" altLang="ja-JP" smtClean="0">
                <a:ea typeface="ＭＳ Ｐゴシック"/>
                <a:cs typeface="ＭＳ Ｐゴシック"/>
              </a:rPr>
              <a:pPr/>
              <a:t>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8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2803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803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803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8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A0A3B460-4799-4359-9624-ABE9AAD55C1D}" type="slidenum">
              <a:rPr lang="en-US" altLang="ja-JP" smtClean="0">
                <a:ea typeface="ＭＳ Ｐゴシック"/>
                <a:cs typeface="ＭＳ Ｐゴシック"/>
              </a:rPr>
              <a:pPr/>
              <a:t>11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008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008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008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008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323404AB-9E22-4966-AB70-0D1E667CE58F}" type="slidenum">
              <a:rPr lang="en-US" altLang="ja-JP" smtClean="0">
                <a:ea typeface="ＭＳ Ｐゴシック"/>
                <a:cs typeface="ＭＳ Ｐゴシック"/>
              </a:rPr>
              <a:pPr/>
              <a:t>12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2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213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213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213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21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3C7D1E39-7EA1-4080-9B94-D8F38B57ACA4}" type="slidenum">
              <a:rPr lang="en-US" altLang="ja-JP" smtClean="0">
                <a:ea typeface="ＭＳ Ｐゴシック"/>
                <a:cs typeface="ＭＳ Ｐゴシック"/>
              </a:rPr>
              <a:pPr/>
              <a:t>13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4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417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418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418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41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9C45E435-A58D-45FD-9850-806DB5700E21}" type="slidenum">
              <a:rPr lang="en-US" altLang="ja-JP" smtClean="0">
                <a:ea typeface="ＭＳ Ｐゴシック"/>
                <a:cs typeface="ＭＳ Ｐゴシック"/>
              </a:rPr>
              <a:pPr/>
              <a:t>14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6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622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622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622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623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94A1112-006E-483F-8CBD-B4D77B105BE3}" type="slidenum">
              <a:rPr lang="en-US" altLang="ja-JP" smtClean="0">
                <a:ea typeface="ＭＳ Ｐゴシック"/>
                <a:cs typeface="ＭＳ Ｐゴシック"/>
              </a:rPr>
              <a:pPr/>
              <a:t>15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8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827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827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827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3827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FD62FA13-9FF8-4975-8282-A87BA0A5F437}" type="slidenum">
              <a:rPr lang="en-US" altLang="ja-JP" smtClean="0">
                <a:ea typeface="ＭＳ Ｐゴシック"/>
                <a:cs typeface="ＭＳ Ｐゴシック"/>
              </a:rPr>
              <a:pPr/>
              <a:t>16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4032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032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032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032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D9F4B41-6052-4B1C-8D65-09AC7FB62975}" type="slidenum">
              <a:rPr lang="en-US" altLang="ja-JP" smtClean="0">
                <a:ea typeface="ＭＳ Ｐゴシック"/>
                <a:cs typeface="ＭＳ Ｐゴシック"/>
              </a:rPr>
              <a:pPr/>
              <a:t>17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2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4237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237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237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237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215C5A23-D147-42AC-8A7B-090034F5F4B0}" type="slidenum">
              <a:rPr lang="en-US" altLang="ja-JP" smtClean="0">
                <a:ea typeface="ＭＳ Ｐゴシック"/>
                <a:cs typeface="ＭＳ Ｐゴシック"/>
              </a:rPr>
              <a:pPr/>
              <a:t>18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4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4441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442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442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4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C4F747D8-C2C0-43A3-AB50-8AE784BEE4F6}" type="slidenum">
              <a:rPr lang="en-US" altLang="ja-JP" smtClean="0">
                <a:ea typeface="ＭＳ Ｐゴシック"/>
                <a:cs typeface="ＭＳ Ｐゴシック"/>
              </a:rPr>
              <a:pPr/>
              <a:t>19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379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12BED00F-2177-427F-8FD7-2E4BAE4F7DFE}" type="slidenum">
              <a:rPr lang="en-US" altLang="ja-JP" smtClean="0">
                <a:ea typeface="ＭＳ Ｐゴシック"/>
                <a:cs typeface="ＭＳ Ｐゴシック"/>
              </a:rPr>
              <a:pPr/>
              <a:t>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6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4646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646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646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6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B28C21B6-E762-4D66-965B-C8A03B50DECA}" type="slidenum">
              <a:rPr lang="en-US" altLang="ja-JP" smtClean="0">
                <a:ea typeface="ＭＳ Ｐゴシック"/>
                <a:cs typeface="ＭＳ Ｐゴシック"/>
              </a:rPr>
              <a:pPr/>
              <a:t>20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8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4851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851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851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4851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6433A87C-1CE3-4E95-AAA1-0C20EE379AFE}" type="slidenum">
              <a:rPr lang="en-US" altLang="ja-JP" smtClean="0">
                <a:ea typeface="ＭＳ Ｐゴシック"/>
                <a:cs typeface="ＭＳ Ｐゴシック"/>
              </a:rPr>
              <a:pPr/>
              <a:t>21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056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056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056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05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359EA4F9-DDBE-4303-AD6D-8571ADE3B428}" type="slidenum">
              <a:rPr lang="en-US" altLang="ja-JP" smtClean="0">
                <a:ea typeface="ＭＳ Ｐゴシック"/>
                <a:cs typeface="ＭＳ Ｐゴシック"/>
              </a:rPr>
              <a:pPr/>
              <a:t>22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2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261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261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261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261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503511D8-E788-4A54-8872-64829FA0A0A4}" type="slidenum">
              <a:rPr lang="en-US" altLang="ja-JP" smtClean="0">
                <a:ea typeface="ＭＳ Ｐゴシック"/>
                <a:cs typeface="ＭＳ Ｐゴシック"/>
              </a:rPr>
              <a:pPr/>
              <a:t>23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4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465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46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466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466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FE1FCAA8-037F-45D2-880E-5B1BC4389BEE}" type="slidenum">
              <a:rPr lang="en-US" altLang="ja-JP" smtClean="0">
                <a:ea typeface="ＭＳ Ｐゴシック"/>
                <a:cs typeface="ＭＳ Ｐゴシック"/>
              </a:rPr>
              <a:pPr/>
              <a:t>24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6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670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670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670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671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896B5773-18E7-4738-A2FB-14181FDEBA40}" type="slidenum">
              <a:rPr lang="en-US" altLang="ja-JP" smtClean="0">
                <a:ea typeface="ＭＳ Ｐゴシック"/>
                <a:cs typeface="ＭＳ Ｐゴシック"/>
              </a:rPr>
              <a:pPr/>
              <a:t>25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8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875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875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875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5875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67B87076-C4F2-487C-8C50-7E30CD4795B5}" type="slidenum">
              <a:rPr lang="en-US" altLang="ja-JP" smtClean="0">
                <a:ea typeface="ＭＳ Ｐゴシック"/>
                <a:cs typeface="ＭＳ Ｐゴシック"/>
              </a:rPr>
              <a:pPr/>
              <a:t>26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6080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080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080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080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0AD4102-292A-4664-A1B8-8ECB8C10DC32}" type="slidenum">
              <a:rPr lang="en-US" altLang="ja-JP" smtClean="0">
                <a:ea typeface="ＭＳ Ｐゴシック"/>
                <a:cs typeface="ＭＳ Ｐゴシック"/>
              </a:rPr>
              <a:pPr/>
              <a:t>27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2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6285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285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285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285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A128723B-757D-4939-8F3A-1E93EC72EB87}" type="slidenum">
              <a:rPr lang="en-US" altLang="ja-JP" smtClean="0">
                <a:ea typeface="ＭＳ Ｐゴシック"/>
                <a:cs typeface="ＭＳ Ｐゴシック"/>
              </a:rPr>
              <a:pPr/>
              <a:t>28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48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6489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490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490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649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D545A80-1BA9-47AC-8287-FD66569E6EA9}" type="slidenum">
              <a:rPr lang="en-US" altLang="ja-JP" smtClean="0">
                <a:ea typeface="ＭＳ Ｐゴシック"/>
                <a:cs typeface="ＭＳ Ｐゴシック"/>
              </a:rPr>
              <a:pPr/>
              <a:t>29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584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975AC3C2-5E99-4570-9DE9-14753DDD8636}" type="slidenum">
              <a:rPr lang="en-US" altLang="ja-JP" smtClean="0">
                <a:ea typeface="ＭＳ Ｐゴシック"/>
                <a:cs typeface="ＭＳ Ｐゴシック"/>
              </a:rPr>
              <a:pPr/>
              <a:t>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6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66947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66948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66949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466950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16225844-403A-4A5D-B45E-116772F1CB84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30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789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789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47419182-5A09-49D2-A2B1-CB8116648487}" type="slidenum">
              <a:rPr lang="en-US" altLang="ja-JP" smtClean="0">
                <a:ea typeface="ＭＳ Ｐゴシック"/>
                <a:cs typeface="ＭＳ Ｐゴシック"/>
              </a:rPr>
              <a:pPr/>
              <a:t>4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993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994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1DB68A3-88AE-40ED-BE2E-E4132B993EB4}" type="slidenum">
              <a:rPr lang="en-US" altLang="ja-JP" smtClean="0">
                <a:ea typeface="ＭＳ Ｐゴシック"/>
                <a:cs typeface="ＭＳ Ｐゴシック"/>
              </a:rPr>
              <a:pPr/>
              <a:t>5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7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1779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779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779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779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0B54BC6F-74FE-4762-AD93-09DB720686A6}" type="slidenum">
              <a:rPr lang="en-US" altLang="ja-JP" smtClean="0">
                <a:ea typeface="ＭＳ Ｐゴシック"/>
                <a:cs typeface="ＭＳ Ｐゴシック"/>
              </a:rPr>
              <a:pPr/>
              <a:t>6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1984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984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984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1984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AD09BC7E-D69A-48FA-8D49-B1F31D908901}" type="slidenum">
              <a:rPr lang="en-US" altLang="ja-JP" smtClean="0">
                <a:ea typeface="ＭＳ Ｐゴシック"/>
                <a:cs typeface="ＭＳ Ｐゴシック"/>
              </a:rPr>
              <a:pPr/>
              <a:t>7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1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2189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1892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189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189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BD77352D-81EA-4A19-9D99-8115C56BD321}" type="slidenum">
              <a:rPr lang="en-US" altLang="ja-JP" smtClean="0">
                <a:ea typeface="ＭＳ Ｐゴシック"/>
                <a:cs typeface="ＭＳ Ｐゴシック"/>
              </a:rPr>
              <a:pPr/>
              <a:t>8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3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2393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394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394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239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7E31F406-7287-4A8F-82C7-3ECEBD7C13AB}" type="slidenum">
              <a:rPr lang="en-US" altLang="ja-JP" smtClean="0">
                <a:ea typeface="ＭＳ Ｐゴシック"/>
                <a:cs typeface="ＭＳ Ｐゴシック"/>
              </a:rPr>
              <a:pPr/>
              <a:t>9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5FB695D-4CEC-4F1E-94DB-CC1758C334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CC22B68-CEBC-486A-9133-D223665444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19B600-3C54-4AFB-99AE-C0A27AF6A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F32C31A-D6AE-4803-A16F-5B5E2EF0A0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E545168-9FDE-4ED9-8E98-517119C891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373A35E-98B4-41A3-ABB2-A847866F2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D314143-21AE-479E-9B70-A0FD11AA45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C9D0021-42D6-4B51-880E-0434A95BBD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8A24E87-F266-4397-ABE8-6E90250BB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B6758EB-E36E-46DD-89F7-0CD9EAF78F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27EA223-69C1-45EC-99BD-7E80C19CB4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BC7FA10-66CD-49FE-AFFE-676108970D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6575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B1DB61B-5B51-4DC0-B4E6-977605A2CC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5238750" y="334963"/>
            <a:ext cx="3206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>
                <a:latin typeface="Times New Roman" pitchFamily="18" charset="0"/>
              </a:rPr>
              <a:t>doc.:IEEE 802.11-09/0633r0</a:t>
            </a: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6751638" y="6477000"/>
            <a:ext cx="178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</a:rPr>
              <a:t>Richard van Nee, Qualcomm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48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>
                <a:latin typeface="Times New Roman" pitchFamily="18" charset="0"/>
              </a:rPr>
              <a:t>May 14, 2009</a:t>
            </a:r>
            <a:endParaRPr lang="en-US" sz="18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E810A54D-62FF-49A5-92BA-B4A024CB037A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3074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Strawmodel 802.11ac Specification Framework</a:t>
            </a:r>
            <a:endParaRPr lang="ja-JP" altLang="en-US" smtClean="0"/>
          </a:p>
        </p:txBody>
      </p:sp>
      <p:sp>
        <p:nvSpPr>
          <p:cNvPr id="3075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751" name="Rectangle 18"/>
          <p:cNvSpPr>
            <a:spLocks noChangeArrowheads="1"/>
          </p:cNvSpPr>
          <p:nvPr/>
        </p:nvSpPr>
        <p:spPr bwMode="auto">
          <a:xfrm>
            <a:off x="10668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2000">
                <a:latin typeface="Times New Roman" pitchFamily="18" charset="0"/>
              </a:rPr>
              <a:t>Authors: </a:t>
            </a:r>
            <a:endParaRPr kumimoji="1" lang="en-US" altLang="ja-JP" sz="2000" b="0">
              <a:latin typeface="Times New Roman" pitchFamily="18" charset="0"/>
            </a:endParaRPr>
          </a:p>
        </p:txBody>
      </p:sp>
      <p:sp>
        <p:nvSpPr>
          <p:cNvPr id="3075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>
                <a:latin typeface="Times New Roman" pitchFamily="18" charset="0"/>
              </a:rPr>
              <a:t>Date:</a:t>
            </a:r>
            <a:r>
              <a:rPr kumimoji="1" lang="en-US" altLang="ja-JP" sz="2000" b="0">
                <a:latin typeface="Times New Roman" pitchFamily="18" charset="0"/>
              </a:rPr>
              <a:t> 2009-05-13</a:t>
            </a:r>
          </a:p>
        </p:txBody>
      </p:sp>
      <p:graphicFrame>
        <p:nvGraphicFramePr>
          <p:cNvPr id="30747" name="Object 27"/>
          <p:cNvGraphicFramePr>
            <a:graphicFrameLocks noChangeAspect="1"/>
          </p:cNvGraphicFramePr>
          <p:nvPr/>
        </p:nvGraphicFramePr>
        <p:xfrm>
          <a:off x="1047750" y="2692400"/>
          <a:ext cx="7283450" cy="5187950"/>
        </p:xfrm>
        <a:graphic>
          <a:graphicData uri="http://schemas.openxmlformats.org/presentationml/2006/ole">
            <p:oleObj spid="_x0000_s30747" name="Document" r:id="rId4" imgW="10222542" imgH="72766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STBC</a:t>
            </a:r>
          </a:p>
        </p:txBody>
      </p:sp>
      <p:sp>
        <p:nvSpPr>
          <p:cNvPr id="424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</a:t>
            </a:r>
          </a:p>
          <a:p>
            <a:pPr lvl="1" eaLnBrk="1" hangingPunct="1"/>
            <a:r>
              <a:rPr lang="en-US" smtClean="0"/>
              <a:t>Provide TX diversity </a:t>
            </a:r>
          </a:p>
          <a:p>
            <a:pPr eaLnBrk="1" hangingPunct="1"/>
            <a:r>
              <a:rPr lang="en-US" smtClean="0"/>
              <a:t>Required Inputs</a:t>
            </a:r>
          </a:p>
          <a:p>
            <a:pPr lvl="1" eaLnBrk="1" hangingPunct="1"/>
            <a:r>
              <a:rPr lang="en-US" smtClean="0"/>
              <a:t>Frequency domain QAM subcarrier values per user</a:t>
            </a:r>
          </a:p>
          <a:p>
            <a:pPr eaLnBrk="1" hangingPunct="1"/>
            <a:r>
              <a:rPr lang="en-US" smtClean="0"/>
              <a:t>Expected Outputs </a:t>
            </a:r>
          </a:p>
          <a:p>
            <a:pPr lvl="1" eaLnBrk="1" hangingPunct="1"/>
            <a:r>
              <a:rPr lang="en-US" smtClean="0"/>
              <a:t>STBC encoded subcarrier values</a:t>
            </a:r>
          </a:p>
          <a:p>
            <a:pPr eaLnBrk="1" hangingPunct="1"/>
            <a:r>
              <a:rPr lang="en-US" smtClean="0"/>
              <a:t>Proposed Performance Metrics</a:t>
            </a:r>
          </a:p>
          <a:p>
            <a:pPr lvl="1" eaLnBrk="1" hangingPunct="1"/>
            <a:r>
              <a:rPr lang="en-US" smtClean="0"/>
              <a:t>PER versus SNR curves</a:t>
            </a:r>
          </a:p>
          <a:p>
            <a:pPr eaLnBrk="1" hangingPunct="1"/>
            <a:r>
              <a:rPr lang="en-US" smtClean="0"/>
              <a:t>Dependencies</a:t>
            </a:r>
          </a:p>
          <a:p>
            <a:pPr lvl="1" eaLnBrk="1" hangingPunct="1"/>
            <a:r>
              <a:rPr lang="en-US" smtClean="0"/>
              <a:t>Maximum number of spatial streams per user</a:t>
            </a:r>
          </a:p>
          <a:p>
            <a:pPr eaLnBrk="1" hangingPunct="1"/>
            <a:r>
              <a:rPr lang="en-US" smtClean="0"/>
              <a:t>Possible Directions</a:t>
            </a:r>
          </a:p>
          <a:p>
            <a:pPr lvl="1" eaLnBrk="1" hangingPunct="1"/>
            <a:r>
              <a:rPr lang="en-US" smtClean="0"/>
              <a:t>Extend 11n STBC for more than 4 spatial streams </a:t>
            </a:r>
          </a:p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1EC539E3-94EB-4912-A26E-38A86D612FC7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Spatial Mapping and Cyclic Delays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Precode spatial streams in order to provide MU-MIMO or to provide TX diversity or beamforming in case of single-user transmission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Frequency domain subcarrier values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</a:t>
            </a:r>
          </a:p>
          <a:p>
            <a:pPr lvl="1" eaLnBrk="1" hangingPunct="1">
              <a:defRPr/>
            </a:pPr>
            <a:r>
              <a:rPr lang="en-US" dirty="0" err="1" smtClean="0"/>
              <a:t>Precoded</a:t>
            </a:r>
            <a:r>
              <a:rPr lang="en-US" dirty="0" smtClean="0"/>
              <a:t> frequency domain subcarrier values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PER versus SNR curves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Maximum number of users and maximum number of spatial streams per user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MMSE SDMA </a:t>
            </a:r>
            <a:r>
              <a:rPr lang="en-US" dirty="0" err="1" smtClean="0"/>
              <a:t>precoding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For single-user transmission, extend 11n cyclic delays for more than 4 spatial streams 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134E1FEB-326B-49A3-A946-5A44D52F9DB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Phase reference within data symbols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Control parameters: number of streams, bandwidth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</a:t>
            </a:r>
          </a:p>
          <a:p>
            <a:pPr lvl="1" eaLnBrk="1" hangingPunct="1">
              <a:defRPr/>
            </a:pPr>
            <a:r>
              <a:rPr lang="en-US" dirty="0" smtClean="0"/>
              <a:t>Pilot values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PER versus SNR curves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Choice of channel bandwidth and maximum number of spatial streams per user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Extend 11n pilots for higher bandwidth and/or more than 4 spatial streams 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897AB4A-1178-4EA9-9AF9-FB45CD1EFDA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Title 5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Preliminary MAC Spec Framework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2B44C98-D637-4542-AA8D-C0ED3DE772A0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grpSp>
        <p:nvGrpSpPr>
          <p:cNvPr id="431107" name="Group 20"/>
          <p:cNvGrpSpPr>
            <a:grpSpLocks/>
          </p:cNvGrpSpPr>
          <p:nvPr/>
        </p:nvGrpSpPr>
        <p:grpSpPr bwMode="auto">
          <a:xfrm>
            <a:off x="1524000" y="2335213"/>
            <a:ext cx="6373813" cy="3760787"/>
            <a:chOff x="1662113" y="2106612"/>
            <a:chExt cx="6373812" cy="3760788"/>
          </a:xfrm>
        </p:grpSpPr>
        <p:sp>
          <p:nvSpPr>
            <p:cNvPr id="431108" name="Rectangle 25"/>
            <p:cNvSpPr>
              <a:spLocks noChangeArrowheads="1"/>
            </p:cNvSpPr>
            <p:nvPr/>
          </p:nvSpPr>
          <p:spPr bwMode="auto">
            <a:xfrm>
              <a:off x="1662113" y="2106612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Downlink</a:t>
              </a:r>
            </a:p>
            <a:p>
              <a:pPr algn="ctr" defTabSz="820738" eaLnBrk="0" hangingPunct="0"/>
              <a:r>
                <a:rPr lang="en-US" sz="1400" b="0"/>
                <a:t>MU-MIMO</a:t>
              </a:r>
            </a:p>
          </p:txBody>
        </p:sp>
        <p:sp>
          <p:nvSpPr>
            <p:cNvPr id="431109" name="Rectangle 26"/>
            <p:cNvSpPr>
              <a:spLocks noChangeArrowheads="1"/>
            </p:cNvSpPr>
            <p:nvPr/>
          </p:nvSpPr>
          <p:spPr bwMode="auto">
            <a:xfrm>
              <a:off x="3255963" y="2106612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Uplink</a:t>
              </a:r>
            </a:p>
            <a:p>
              <a:pPr algn="ctr" defTabSz="820738" eaLnBrk="0" hangingPunct="0"/>
              <a:r>
                <a:rPr lang="en-US" sz="1400" b="0"/>
                <a:t>MU-MIMO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0" name="Rectangle 27"/>
            <p:cNvSpPr>
              <a:spLocks noChangeArrowheads="1"/>
            </p:cNvSpPr>
            <p:nvPr/>
          </p:nvSpPr>
          <p:spPr bwMode="auto">
            <a:xfrm>
              <a:off x="4849813" y="2106612"/>
              <a:ext cx="1592262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Multi-User</a:t>
              </a:r>
            </a:p>
            <a:p>
              <a:pPr algn="ctr" defTabSz="820738" eaLnBrk="0" hangingPunct="0"/>
              <a:r>
                <a:rPr lang="en-US" sz="1400" b="0"/>
                <a:t>Aggregation</a:t>
              </a:r>
            </a:p>
            <a:p>
              <a:pPr algn="ctr" defTabSz="820738" eaLnBrk="0" hangingPunct="0"/>
              <a:r>
                <a:rPr lang="en-US" sz="1400" b="0"/>
                <a:t>TDM/FDM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1" name="Rectangle 28"/>
            <p:cNvSpPr>
              <a:spLocks noChangeArrowheads="1"/>
            </p:cNvSpPr>
            <p:nvPr/>
          </p:nvSpPr>
          <p:spPr bwMode="auto">
            <a:xfrm>
              <a:off x="1662113" y="305276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Synchronous</a:t>
              </a:r>
            </a:p>
            <a:p>
              <a:pPr algn="ctr" defTabSz="820738" eaLnBrk="0" hangingPunct="0"/>
              <a:r>
                <a:rPr lang="en-US" sz="1400" b="0"/>
                <a:t>Contiguous</a:t>
              </a:r>
            </a:p>
            <a:p>
              <a:pPr algn="ctr" defTabSz="820738" eaLnBrk="0" hangingPunct="0"/>
              <a:r>
                <a:rPr lang="en-US" sz="1400" b="0"/>
                <a:t>Multi-channel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2" name="Rectangle 29"/>
            <p:cNvSpPr>
              <a:spLocks noChangeArrowheads="1"/>
            </p:cNvSpPr>
            <p:nvPr/>
          </p:nvSpPr>
          <p:spPr bwMode="auto">
            <a:xfrm>
              <a:off x="4849813" y="3052762"/>
              <a:ext cx="1592262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Asynchronous</a:t>
              </a:r>
            </a:p>
            <a:p>
              <a:pPr algn="ctr" defTabSz="820738" eaLnBrk="0" hangingPunct="0"/>
              <a:r>
                <a:rPr lang="en-US" sz="1400" b="0"/>
                <a:t>Non-Contiguous</a:t>
              </a:r>
            </a:p>
            <a:p>
              <a:pPr algn="ctr" defTabSz="820738" eaLnBrk="0" hangingPunct="0"/>
              <a:r>
                <a:rPr lang="en-US" sz="1400" b="0"/>
                <a:t>Multi-channel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3" name="Rectangle 31"/>
            <p:cNvSpPr>
              <a:spLocks noChangeArrowheads="1"/>
            </p:cNvSpPr>
            <p:nvPr/>
          </p:nvSpPr>
          <p:spPr bwMode="auto">
            <a:xfrm>
              <a:off x="3255963" y="305276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Synchronous</a:t>
              </a:r>
            </a:p>
            <a:p>
              <a:pPr algn="ctr" defTabSz="820738" eaLnBrk="0" hangingPunct="0"/>
              <a:r>
                <a:rPr lang="en-US" sz="1400" b="0"/>
                <a:t>Non-Contiguous</a:t>
              </a:r>
            </a:p>
            <a:p>
              <a:pPr algn="ctr" defTabSz="820738" eaLnBrk="0" hangingPunct="0"/>
              <a:r>
                <a:rPr lang="en-US" sz="1400" b="0"/>
                <a:t>Multi-channel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4" name="Rectangle 32"/>
            <p:cNvSpPr>
              <a:spLocks noChangeArrowheads="1"/>
            </p:cNvSpPr>
            <p:nvPr/>
          </p:nvSpPr>
          <p:spPr bwMode="auto">
            <a:xfrm>
              <a:off x="6442075" y="305276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Distributed  STA Communication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5" name="Rectangle 33"/>
            <p:cNvSpPr>
              <a:spLocks noChangeArrowheads="1"/>
            </p:cNvSpPr>
            <p:nvPr/>
          </p:nvSpPr>
          <p:spPr bwMode="auto">
            <a:xfrm>
              <a:off x="1662113" y="3994150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Transmit Power Control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6" name="Rectangle 34"/>
            <p:cNvSpPr>
              <a:spLocks noChangeArrowheads="1"/>
            </p:cNvSpPr>
            <p:nvPr/>
          </p:nvSpPr>
          <p:spPr bwMode="auto">
            <a:xfrm>
              <a:off x="3255963" y="3994150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Dynamic Frequency</a:t>
              </a:r>
            </a:p>
            <a:p>
              <a:pPr algn="ctr" defTabSz="820738" eaLnBrk="0" hangingPunct="0"/>
              <a:r>
                <a:rPr lang="en-US" sz="1400" b="0"/>
                <a:t>Selection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7" name="Rectangle 35"/>
            <p:cNvSpPr>
              <a:spLocks noChangeArrowheads="1"/>
            </p:cNvSpPr>
            <p:nvPr/>
          </p:nvSpPr>
          <p:spPr bwMode="auto">
            <a:xfrm>
              <a:off x="4849813" y="3994150"/>
              <a:ext cx="1592262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Channel Switching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8" name="Rectangle 36"/>
            <p:cNvSpPr>
              <a:spLocks noChangeArrowheads="1"/>
            </p:cNvSpPr>
            <p:nvPr/>
          </p:nvSpPr>
          <p:spPr bwMode="auto">
            <a:xfrm>
              <a:off x="6442075" y="3994150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Link Adaptation</a:t>
              </a:r>
            </a:p>
            <a:p>
              <a:pPr algn="ctr" defTabSz="820738" eaLnBrk="0" hangingPunct="0"/>
              <a:endParaRPr lang="en-US" sz="1400" b="0"/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19" name="Rectangle 37"/>
            <p:cNvSpPr>
              <a:spLocks noChangeArrowheads="1"/>
            </p:cNvSpPr>
            <p:nvPr/>
          </p:nvSpPr>
          <p:spPr bwMode="auto">
            <a:xfrm>
              <a:off x="3261360" y="492601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VHT Control Field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20" name="Rectangle 38"/>
            <p:cNvSpPr>
              <a:spLocks noChangeArrowheads="1"/>
            </p:cNvSpPr>
            <p:nvPr/>
          </p:nvSpPr>
          <p:spPr bwMode="auto">
            <a:xfrm>
              <a:off x="1662113" y="492601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Channel Sounding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21" name="Rectangle 39"/>
            <p:cNvSpPr>
              <a:spLocks noChangeArrowheads="1"/>
            </p:cNvSpPr>
            <p:nvPr/>
          </p:nvSpPr>
          <p:spPr bwMode="auto">
            <a:xfrm>
              <a:off x="6435725" y="2106612"/>
              <a:ext cx="160020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Uplink and Downlink </a:t>
              </a:r>
            </a:p>
            <a:p>
              <a:pPr algn="ctr" defTabSz="820738" eaLnBrk="0" hangingPunct="0"/>
              <a:r>
                <a:rPr lang="en-US" sz="1400" b="0"/>
                <a:t>Block-Ack</a:t>
              </a:r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22" name="Rectangle 40"/>
            <p:cNvSpPr>
              <a:spLocks noChangeArrowheads="1"/>
            </p:cNvSpPr>
            <p:nvPr/>
          </p:nvSpPr>
          <p:spPr bwMode="auto">
            <a:xfrm>
              <a:off x="6442075" y="4926012"/>
              <a:ext cx="1593850" cy="9413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Flow Control</a:t>
              </a:r>
            </a:p>
            <a:p>
              <a:pPr algn="ctr" defTabSz="820738" eaLnBrk="0" hangingPunct="0"/>
              <a:endParaRPr lang="en-US" sz="1400" b="0"/>
            </a:p>
            <a:p>
              <a:pPr defTabSz="820738" eaLnBrk="0" hangingPunct="0"/>
              <a:endParaRPr lang="en-US" sz="1600" b="0"/>
            </a:p>
          </p:txBody>
        </p:sp>
        <p:sp>
          <p:nvSpPr>
            <p:cNvPr id="431123" name="Rectangle 41"/>
            <p:cNvSpPr>
              <a:spLocks noChangeArrowheads="1"/>
            </p:cNvSpPr>
            <p:nvPr/>
          </p:nvSpPr>
          <p:spPr bwMode="auto">
            <a:xfrm>
              <a:off x="4846320" y="4926012"/>
              <a:ext cx="1593850" cy="94138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 defTabSz="820738" eaLnBrk="0" hangingPunct="0"/>
              <a:r>
                <a:rPr lang="en-US" sz="1400" b="0"/>
                <a:t>OBSS </a:t>
              </a:r>
            </a:p>
            <a:p>
              <a:pPr algn="ctr" defTabSz="820738" eaLnBrk="0" hangingPunct="0"/>
              <a:r>
                <a:rPr lang="en-US" sz="1400" b="0"/>
                <a:t>Management</a:t>
              </a:r>
            </a:p>
            <a:p>
              <a:pPr algn="ctr" defTabSz="820738" eaLnBrk="0" hangingPunct="0"/>
              <a:endParaRPr lang="en-US" sz="1400" b="0"/>
            </a:p>
            <a:p>
              <a:pPr defTabSz="820738" eaLnBrk="0" hangingPunct="0"/>
              <a:endParaRPr lang="en-US" sz="1600" b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Downlink MU-MIMO</a:t>
            </a:r>
          </a:p>
        </p:txBody>
      </p:sp>
      <p:sp>
        <p:nvSpPr>
          <p:cNvPr id="4331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Enable efficient  MU-MIMO for Downlink Data Transmission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Downlink MU-MIMO transmission protocol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Control Message sequence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Frame formats and Field Descriptions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Coexistence with 11a/n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Maximum Downlink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Packet loss rate subject to application latency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Peak-to-average power of transmitted signal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Channel sounding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Channel reservation protocol for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UL Block Ack for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VHT SIG Field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17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BCC9995D-6754-4F9F-BD37-9181DA8AA681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Uplink MU-MIMO Protocol</a:t>
            </a:r>
          </a:p>
        </p:txBody>
      </p:sp>
      <p:sp>
        <p:nvSpPr>
          <p:cNvPr id="435202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Enable efficient MU-MIMO for Uplink Data Transmission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Uplink MU-MIMO transmission protocol including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Control Message sequence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Frame formats and Field Descriptions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Coexistence with 11a/n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Uplink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Packet loss rate subject to application latency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Channel sounding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Channel reservation protocol for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DL Block Ack transmission to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VHT SIG Field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AACE6D8-8C41-4544-98F2-E2141F5BD6D5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Multiuser Aggregation TDM/OFDMA</a:t>
            </a:r>
          </a:p>
        </p:txBody>
      </p:sp>
      <p:sp>
        <p:nvSpPr>
          <p:cNvPr id="437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Enable 20/40/80 MHz downlink/uplink transmission to/from multiple STAs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TDM/FDM Frame Format to support transmission to/from multiple STAs.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Control Message sequence, including CCA methodology.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Frame formats and Field Description.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Maximum DL/UL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loss rate subject to application latency requirements.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VHT SIG Field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Block ACK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066DB917-0EE0-4399-B0D4-47E0678E5AD2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Contiguous Channel Access</a:t>
            </a:r>
          </a:p>
        </p:txBody>
      </p:sp>
      <p:sp>
        <p:nvSpPr>
          <p:cNvPr id="439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Enable  synchronized uni-directional access on a set of contiguous channels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CCA for multiple contiguous channels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Protocols for assigning STAs to channels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Protocols for aggregating channels to a single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Protocols for synchronizing uplink or downlink access on multiple channels.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Uplink/Downlink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Channel usage efficiency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loss rate subject to application latency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Multiuser Aggregation TDM/OFDMA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888CB369-D591-4BA0-9AAD-DAEC6CDE0B07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Synchronous Non-contiguous Channel Access</a:t>
            </a:r>
            <a:endParaRPr lang="en-US" dirty="0">
              <a:cs typeface="+mj-cs"/>
            </a:endParaRPr>
          </a:p>
        </p:txBody>
      </p:sp>
      <p:sp>
        <p:nvSpPr>
          <p:cNvPr id="44134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Enable  synchronized bi-directional access on a set of non-contiguous channels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CCA for multiple contiguous/non-contiguous channels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Protocols for assigning STAs to channels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Protocols for aggregating channels to a single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Protocols for synchronizing uplink/downlink access on multiple channels.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Uplink/Downlink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Channel usage efficiency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Packet loss rate subject to application latency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TBD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A3B84EA-77AE-4E8E-9E4C-5C7C4802A5BA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Asynchronous Non-contiguous Multi-Channel Access</a:t>
            </a:r>
          </a:p>
        </p:txBody>
      </p:sp>
      <p:sp>
        <p:nvSpPr>
          <p:cNvPr id="443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Enable an AP to support multiple asynchronous channels that are non-contiguous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Control Message sequence, including CCA Methodology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Frame formats and Field Description.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Uplink/Downlink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Channel usage efficiency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loss rate subject to application latency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VHT SIG Field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Block ACK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887CF86D-B3E1-49B7-8BAB-43B051BBB36C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277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draft 11ac specification framework is presented according to the spec framework methodology described in document 09/0237r0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872D1F0-0803-4AF3-A78F-6B49BF6C633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STA Communication</a:t>
            </a:r>
          </a:p>
        </p:txBody>
      </p:sp>
      <p:sp>
        <p:nvSpPr>
          <p:cNvPr id="445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Enable simultaneous communication between multiple STA pairs using spatial or frequency separation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Expected Outputs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Protocol for co-ordinating communication between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Control Message sequence, including CCA Methodology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Frame formats and Field Description.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Uplink/Downlink/Direct-link Data Throughput at the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transfer latency from the Tx MAC SAP to Rx MAC SAP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Packet loss rate subject to application latency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11z TDLS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TBD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AAC7547-268B-43A1-9E6F-6B4611A4161B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Transmit Power Control</a:t>
            </a:r>
          </a:p>
        </p:txBody>
      </p:sp>
      <p:sp>
        <p:nvSpPr>
          <p:cNvPr id="447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Purpose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Enable transmit power control at STA and AP for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700" smtClean="0"/>
              <a:t>Power save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700" smtClean="0"/>
              <a:t>UL MU-MIMO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Required Inputs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NA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Expected Outputs .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Transmit power control protocol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Uplink MU-MIMO throughput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Packet transfer latency from the Tx MAC SAP to Rx MAC SAP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Packet loss rate subject to application latency requirements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Dependencies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UL MU-MIMO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Possible Directions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TBD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CCB010B-582A-4BFD-859B-342366464CAA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Frequency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Enable 802.11ac AP to select a suitable channel or set of channels for operation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NA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.</a:t>
            </a:r>
          </a:p>
          <a:p>
            <a:pPr lvl="1" eaLnBrk="1" hangingPunct="1">
              <a:defRPr/>
            </a:pPr>
            <a:r>
              <a:rPr lang="en-US" dirty="0" smtClean="0"/>
              <a:t>Frequency selection algorithm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TBD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Regulatory requirements 11a/11h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TBD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4F66EA3-BC27-4612-A522-36E87C6DF745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Channel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Enable channel switching at STA and AP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NA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.</a:t>
            </a:r>
          </a:p>
          <a:p>
            <a:pPr lvl="1" eaLnBrk="1" hangingPunct="1">
              <a:defRPr/>
            </a:pPr>
            <a:r>
              <a:rPr lang="en-US" dirty="0" smtClean="0"/>
              <a:t>Protocols for AP controlled channel switching</a:t>
            </a:r>
          </a:p>
          <a:p>
            <a:pPr lvl="1" eaLnBrk="1" hangingPunct="1">
              <a:defRPr/>
            </a:pPr>
            <a:r>
              <a:rPr lang="en-US" dirty="0" smtClean="0"/>
              <a:t>Protocols for autonomous STA channel switching.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Per STA uplink and downlink throughput</a:t>
            </a:r>
          </a:p>
          <a:p>
            <a:pPr lvl="1" eaLnBrk="1" hangingPunct="1">
              <a:defRPr/>
            </a:pPr>
            <a:r>
              <a:rPr lang="en-US" dirty="0" smtClean="0"/>
              <a:t>Channel utilization efficiency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NA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TBD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307EDEE-36B1-49A4-A84C-61F66D8964C3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Adaptation</a:t>
            </a:r>
          </a:p>
        </p:txBody>
      </p:sp>
      <p:sp>
        <p:nvSpPr>
          <p:cNvPr id="453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Enable link adaptation for optimal MCS selection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Required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Expected Outputs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Signaling for link adaptation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Uplink/Downlink Data Throughput at the MAC SAP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DL/UL MU-MIMO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Multichannel protocol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Possible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TBD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937C249-AE58-4B8E-AE1B-E80CD9BBBD8F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Channel Sounding Protocol</a:t>
            </a:r>
          </a:p>
        </p:txBody>
      </p:sp>
      <p:sp>
        <p:nvSpPr>
          <p:cNvPr id="455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Efficiently transmit channel sounding from multiple STAs to an AP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Required 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NA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Expected Outputs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Protocol for obtaining channel sounding from multiple STAs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Frame formats for control messages to obtain channel sounding.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Explicit/Implicit Sounding Frame Format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Proposed Performance Metrics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Channel Sounding latency and time overhead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DL and UL MU-MIMO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Transmit power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Possible Directions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UL MU-MIMO for implicit channel sounding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2BC1E7B0-65ED-4696-8086-8631578C63B2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UL Block ACK</a:t>
            </a:r>
          </a:p>
        </p:txBody>
      </p:sp>
      <p:sp>
        <p:nvSpPr>
          <p:cNvPr id="457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Enable efficient scheduling of UL Block ACKs from multiple STAs in response to a downlink MU-MIMO/TDM/FDM transmission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Required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NA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Expected Outputs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Resource allocation protocol for UL Block ACKs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Block ACK time overhead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DL MU-MIMO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TDM/FDM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Possible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MU-MIMO for UL Block ACK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A049EC9-07A0-4285-8FB9-C574AA5E6EB5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DL Block ACK</a:t>
            </a:r>
          </a:p>
        </p:txBody>
      </p:sp>
      <p:sp>
        <p:nvSpPr>
          <p:cNvPr id="459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Enable efficient scheduling of DL Block ACKs  to multiple STAs in response to an uplink MU-MIMO/TDM/FDM transmission.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Required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NA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Expected Outputs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Resource allocation protocol for DL Block ACK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Block ACK time overhead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UL MU-MIMO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TDM/FDM Multichannel protocols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Possible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MU-MIMO for DL Block Ack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5C37626-A47B-4930-A474-19BEE79320EC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VHT MAC control field to be added to the MAC header to indicate parameters/signaling specific to 802.11ac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Downlink/Uplink MU-MIMO protocol</a:t>
            </a:r>
          </a:p>
          <a:p>
            <a:pPr lvl="1" eaLnBrk="1" hangingPunct="1">
              <a:defRPr/>
            </a:pPr>
            <a:r>
              <a:rPr lang="en-US" dirty="0" smtClean="0"/>
              <a:t>Multichannel protocol</a:t>
            </a:r>
          </a:p>
          <a:p>
            <a:pPr lvl="1" eaLnBrk="1" hangingPunct="1">
              <a:defRPr/>
            </a:pPr>
            <a:r>
              <a:rPr lang="en-US" dirty="0" smtClean="0"/>
              <a:t>Multi-STA block </a:t>
            </a:r>
            <a:r>
              <a:rPr lang="en-US" dirty="0" err="1" smtClean="0"/>
              <a:t>ack</a:t>
            </a:r>
            <a:r>
              <a:rPr lang="en-US" dirty="0" smtClean="0"/>
              <a:t> protocols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</a:t>
            </a:r>
          </a:p>
          <a:p>
            <a:pPr lvl="1" eaLnBrk="1" hangingPunct="1">
              <a:defRPr/>
            </a:pPr>
            <a:r>
              <a:rPr lang="en-US" dirty="0" smtClean="0"/>
              <a:t>Format of VHT MAC control field.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VHT MAC Control Field Overhead (Bits)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NA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Add VHT control field to header.  Signal the presence of VHT control field through HT-control header.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25CFB21-D5EF-4450-BFD5-816292485793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VHT Flow Control</a:t>
            </a:r>
          </a:p>
        </p:txBody>
      </p:sp>
      <p:sp>
        <p:nvSpPr>
          <p:cNvPr id="463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Purpose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Enable STA/AP to control the rate of packets arriving at it.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Required Inputs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NA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Expected Outputs 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Flow control protocol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en-US" smtClean="0"/>
              <a:t>Flow Control Time Overhead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en-US" smtClean="0"/>
              <a:t>Uplink/Downlink Data Throughput at the MAC SAP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en-US" smtClean="0"/>
              <a:t>Packet transfer latency from the Tx MAC SAP to Rx MAC SAP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en-US" smtClean="0"/>
              <a:t>Packet loss rate subject to application latency requirements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Dependencies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NA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Possible Directions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Ethernet pause packet protocol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99CD0F5-B795-413D-A74C-A73669D7AA9E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11ac Specification Framework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endParaRPr lang="en-US" sz="1900" b="0" dirty="0" smtClean="0">
              <a:cs typeface="+mn-cs"/>
            </a:endParaRPr>
          </a:p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r>
              <a:rPr lang="en-US" sz="2200" b="0" dirty="0" smtClean="0">
                <a:cs typeface="+mn-cs"/>
              </a:rPr>
              <a:t>Step 1: </a:t>
            </a:r>
            <a:r>
              <a:rPr lang="en-US" sz="2200" b="0" dirty="0" err="1" smtClean="0">
                <a:cs typeface="+mn-cs"/>
              </a:rPr>
              <a:t>TGac</a:t>
            </a:r>
            <a:r>
              <a:rPr lang="en-US" sz="2200" b="0" dirty="0" smtClean="0">
                <a:cs typeface="+mn-cs"/>
              </a:rPr>
              <a:t> specifies </a:t>
            </a:r>
            <a:r>
              <a:rPr lang="en-US" sz="2100" b="0" dirty="0" smtClean="0">
                <a:cs typeface="+mn-cs"/>
              </a:rPr>
              <a:t>Key Technologies and Physical layer Parameters </a:t>
            </a:r>
          </a:p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endParaRPr lang="en-US" sz="2100" b="0" dirty="0" smtClean="0">
              <a:cs typeface="+mn-cs"/>
            </a:endParaRPr>
          </a:p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r>
              <a:rPr lang="en-US" sz="2100" b="0" dirty="0" smtClean="0">
                <a:cs typeface="+mn-cs"/>
              </a:rPr>
              <a:t>Step 2: </a:t>
            </a:r>
            <a:r>
              <a:rPr lang="en-US" sz="2100" b="0" dirty="0" err="1" smtClean="0">
                <a:cs typeface="+mn-cs"/>
              </a:rPr>
              <a:t>TGac</a:t>
            </a:r>
            <a:r>
              <a:rPr lang="en-US" sz="2100" b="0" dirty="0" smtClean="0">
                <a:cs typeface="+mn-cs"/>
              </a:rPr>
              <a:t> specifies Specification Framework according to Framework Specification Methodology</a:t>
            </a:r>
          </a:p>
          <a:p>
            <a:pPr marL="685800" lvl="1" indent="-342900" eaLnBrk="1" hangingPunct="1">
              <a:lnSpc>
                <a:spcPct val="110000"/>
              </a:lnSpc>
              <a:spcAft>
                <a:spcPct val="10000"/>
              </a:spcAft>
              <a:defRPr/>
            </a:pPr>
            <a:endParaRPr lang="en-US" sz="1800" dirty="0" smtClean="0"/>
          </a:p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r>
              <a:rPr lang="en-US" sz="2200" b="0" dirty="0" smtClean="0">
                <a:cs typeface="+mn-cs"/>
              </a:rPr>
              <a:t>Step 3: Form </a:t>
            </a:r>
            <a:r>
              <a:rPr lang="en-US" sz="2200" b="0" dirty="0" err="1" smtClean="0">
                <a:cs typeface="+mn-cs"/>
              </a:rPr>
              <a:t>TGac</a:t>
            </a:r>
            <a:r>
              <a:rPr lang="en-US" sz="2200" b="0" dirty="0" smtClean="0">
                <a:cs typeface="+mn-cs"/>
              </a:rPr>
              <a:t> Ad-hoc group(s) to work on Framework elements</a:t>
            </a:r>
          </a:p>
          <a:p>
            <a:pPr marL="376238" indent="-376238" eaLnBrk="1" hangingPunct="1">
              <a:spcBef>
                <a:spcPct val="25000"/>
              </a:spcBef>
              <a:spcAft>
                <a:spcPct val="10000"/>
              </a:spcAft>
              <a:defRPr/>
            </a:pPr>
            <a:endParaRPr lang="en-US" sz="2200" b="0" dirty="0" smtClean="0">
              <a:cs typeface="+mn-cs"/>
            </a:endParaRPr>
          </a:p>
          <a:p>
            <a:pPr marL="376238" indent="-376238" algn="ctr" eaLnBrk="1" hangingPunct="1">
              <a:spcBef>
                <a:spcPct val="25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800" dirty="0" smtClean="0">
                <a:cs typeface="+mn-cs"/>
              </a:rPr>
              <a:t>This document is a first attempt at steps 1&amp;2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92D5D62-1914-4AD1-97B9-09B379603A1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OBSS Management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86C40D57-F4AE-4CA2-8C2A-07464119A045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30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65923" name="Content Placeholder 2"/>
          <p:cNvSpPr>
            <a:spLocks/>
          </p:cNvSpPr>
          <p:nvPr/>
        </p:nvSpPr>
        <p:spPr bwMode="auto">
          <a:xfrm>
            <a:off x="685800" y="13716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Purpose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1900" b="0">
                <a:latin typeface="Times New Roman" pitchFamily="18" charset="0"/>
              </a:rPr>
              <a:t>Preserve or increase the system throughput of OBSS's when compared to the case of 802.11n OBSS.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Required Inputs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900" b="0">
                <a:latin typeface="Times New Roman" pitchFamily="18" charset="0"/>
              </a:rPr>
              <a:t>TBD</a:t>
            </a:r>
            <a:endParaRPr kumimoji="1" lang="en-US" sz="1900" b="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Expected Outputs 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1900" b="0">
                <a:latin typeface="Times New Roman" pitchFamily="18" charset="0"/>
              </a:rPr>
              <a:t>OBSS management protocol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Proposed Performance Metrics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1900" b="0">
                <a:latin typeface="Times New Roman" pitchFamily="18" charset="0"/>
              </a:rPr>
              <a:t>Throughput and delay statistics of OBSS's in the presence of BSS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Dependencies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900" b="0">
                <a:latin typeface="Times New Roman" pitchFamily="18" charset="0"/>
              </a:rPr>
              <a:t>Downlink/Uplink MU-MIMO protocol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1900" b="0">
                <a:latin typeface="Times New Roman" pitchFamily="18" charset="0"/>
              </a:rPr>
              <a:t>Multichannel protocol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200">
                <a:latin typeface="Times New Roman" pitchFamily="18" charset="0"/>
              </a:rPr>
              <a:t>Possible Directions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en-US" sz="2000" b="0">
                <a:latin typeface="Times New Roman" pitchFamily="18" charset="0"/>
              </a:rPr>
              <a:t>      -  Protocol considering multichannel, MU-MIMO and 802.11aa 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en-US" sz="2000" b="0">
                <a:latin typeface="Times New Roman" pitchFamily="18" charset="0"/>
              </a:rPr>
              <a:t>         OBSS protocols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1" lang="en-US" sz="2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Assumptions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marL="341313" indent="-341313" defTabSz="820738" eaLnBrk="1" hangingPunct="1">
              <a:spcBef>
                <a:spcPct val="25000"/>
              </a:spcBef>
              <a:spcAft>
                <a:spcPct val="10000"/>
              </a:spcAft>
            </a:pPr>
            <a:r>
              <a:rPr lang="en-US" b="0" smtClean="0"/>
              <a:t>Build upon 802.11n as much as possible to increase probability of acceptance by the 802.11ac group</a:t>
            </a:r>
          </a:p>
          <a:p>
            <a:pPr marL="341313" indent="-341313" defTabSz="820738" eaLnBrk="1" hangingPunct="1">
              <a:spcBef>
                <a:spcPct val="25000"/>
              </a:spcBef>
              <a:spcAft>
                <a:spcPct val="10000"/>
              </a:spcAft>
            </a:pPr>
            <a:endParaRPr lang="en-US" sz="1000" b="0" smtClean="0"/>
          </a:p>
          <a:p>
            <a:pPr marL="341313" indent="-341313" defTabSz="820738" eaLnBrk="1" hangingPunct="1">
              <a:spcBef>
                <a:spcPct val="25000"/>
              </a:spcBef>
              <a:spcAft>
                <a:spcPct val="10000"/>
              </a:spcAft>
            </a:pPr>
            <a:endParaRPr lang="en-US" sz="1000" b="0" smtClean="0"/>
          </a:p>
          <a:p>
            <a:pPr lvl="1" defTabSz="820738" eaLnBrk="1" hangingPunct="1">
              <a:lnSpc>
                <a:spcPct val="110000"/>
              </a:lnSpc>
              <a:spcAft>
                <a:spcPct val="10000"/>
              </a:spcAft>
            </a:pPr>
            <a:r>
              <a:rPr lang="en-US" sz="2200" smtClean="0"/>
              <a:t>Use 11n MIMO-OFDM parameters for 20/40 MHz channels</a:t>
            </a:r>
          </a:p>
          <a:p>
            <a:pPr marL="1598613" lvl="3" defTabSz="820738"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1800" smtClean="0"/>
              <a:t>same symbol time, number of subcarriers, subcarrier spacing, pilots, guard interval</a:t>
            </a:r>
            <a:endParaRPr lang="en-US" sz="1200" smtClean="0"/>
          </a:p>
          <a:p>
            <a:pPr lvl="1" defTabSz="820738" eaLnBrk="1" hangingPunct="1">
              <a:lnSpc>
                <a:spcPct val="110000"/>
              </a:lnSpc>
              <a:spcAft>
                <a:spcPct val="10000"/>
              </a:spcAft>
            </a:pPr>
            <a:r>
              <a:rPr lang="en-US" sz="2200" smtClean="0"/>
              <a:t>Make data flow as close as possible to 802.11n </a:t>
            </a:r>
          </a:p>
          <a:p>
            <a:pPr lvl="1" defTabSz="820738" eaLnBrk="1" hangingPunct="1">
              <a:lnSpc>
                <a:spcPct val="110000"/>
              </a:lnSpc>
              <a:spcAft>
                <a:spcPct val="10000"/>
              </a:spcAft>
            </a:pPr>
            <a:r>
              <a:rPr lang="en-US" sz="2200" smtClean="0"/>
              <a:t>11ac MAC changes build upon EDCA</a:t>
            </a:r>
          </a:p>
          <a:p>
            <a:pPr lvl="1" defTabSz="820738" eaLnBrk="1" hangingPunct="1">
              <a:lnSpc>
                <a:spcPct val="110000"/>
              </a:lnSpc>
              <a:spcAft>
                <a:spcPct val="10000"/>
              </a:spcAft>
            </a:pPr>
            <a:r>
              <a:rPr lang="en-US" sz="2200" smtClean="0"/>
              <a:t>Ensure interoperability and coexistence with 802.11n</a:t>
            </a:r>
            <a:endParaRPr lang="en-US" sz="1800" smtClean="0"/>
          </a:p>
          <a:p>
            <a:pPr marL="341313" indent="-341313" defTabSz="820738"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1BE28AB8-B5B8-4F38-8A1C-3EE4065123F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4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smtClean="0"/>
              <a:t>Preliminary Spec Framework;</a:t>
            </a:r>
            <a:br>
              <a:rPr lang="en-US" smtClean="0"/>
            </a:br>
            <a:r>
              <a:rPr lang="en-US" smtClean="0"/>
              <a:t>Topics for Consideration</a:t>
            </a:r>
          </a:p>
        </p:txBody>
      </p:sp>
      <p:sp>
        <p:nvSpPr>
          <p:cNvPr id="38914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MU-MIMO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downlink / uplink / distributed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maximum number of users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maximum number of streams per user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700" smtClean="0"/>
              <a:t>500 Mbps single-user throughput target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synchronization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power control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channel state information feedback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700" smtClean="0"/>
              <a:t>explicit channel state information feedback with more resolution than current 11n to accommodate higher required SNR for MU-MIMO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200" smtClean="0"/>
              <a:t>Channel Bandwidth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Single User bandwidth (20/40/80 MHz)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Multi-channel - Non-contiguous groups of 20/40 MHz channels with synchronous or asynchronous transmission across channel groups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OFDMA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1900" smtClean="0"/>
              <a:t>CCA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348E7EFE-853D-4AF3-91E9-1CAED40D894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Preliminary 11ac PHY Block Diagram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28D0E8E-0B3F-4A2F-A066-12177218AA8B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aphicFrame>
        <p:nvGraphicFramePr>
          <p:cNvPr id="416770" name="Object 2"/>
          <p:cNvGraphicFramePr>
            <a:graphicFrameLocks noChangeAspect="1"/>
          </p:cNvGraphicFramePr>
          <p:nvPr/>
        </p:nvGraphicFramePr>
        <p:xfrm>
          <a:off x="762000" y="1211263"/>
          <a:ext cx="7689850" cy="5189537"/>
        </p:xfrm>
        <a:graphic>
          <a:graphicData uri="http://schemas.openxmlformats.org/presentationml/2006/ole">
            <p:oleObj spid="_x0000_s416770" name="Visio" r:id="rId4" imgW="13270748" imgH="922885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Preambles</a:t>
            </a:r>
          </a:p>
        </p:txBody>
      </p:sp>
      <p:sp>
        <p:nvSpPr>
          <p:cNvPr id="418818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Provide training capability for timing, gain setting, frequency synchronization and channel estimation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Required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Control parameters: preamble type, bandwidth, number of streams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Expected Outputs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Preamble samples in frequency domain or time domain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700" smtClean="0"/>
              <a:t>Length of preamble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700" smtClean="0"/>
              <a:t>Coexistence with 11a/n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700" smtClean="0"/>
              <a:t>Gain setting accuracy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700" smtClean="0"/>
              <a:t>PER versus SNR curves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700" smtClean="0"/>
              <a:t>Robustness to front-end impairments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Choice of channel bandwidth, types of MU-MIMO, maximum number of spatial streams per user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Possible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Design mixed-mode and/or greenfield preambles to handle MU-MIMO and/or more than 4 spatial streams for a single user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0523F536-E3FD-49ED-BAB6-B6960C658A9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 and Interleaving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Purpose</a:t>
            </a:r>
          </a:p>
          <a:p>
            <a:pPr lvl="1" eaLnBrk="1" hangingPunct="1">
              <a:defRPr/>
            </a:pPr>
            <a:r>
              <a:rPr lang="en-US" dirty="0" smtClean="0"/>
              <a:t>Parse and interleave data per user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Required Inputs</a:t>
            </a:r>
          </a:p>
          <a:p>
            <a:pPr lvl="1" eaLnBrk="1" hangingPunct="1">
              <a:defRPr/>
            </a:pPr>
            <a:r>
              <a:rPr lang="en-US" dirty="0" smtClean="0"/>
              <a:t>Encoder output bits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Expected Outputs </a:t>
            </a:r>
          </a:p>
          <a:p>
            <a:pPr lvl="1" eaLnBrk="1" hangingPunct="1">
              <a:defRPr/>
            </a:pPr>
            <a:r>
              <a:rPr lang="en-US" dirty="0" smtClean="0"/>
              <a:t>Interleaved bits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Proposed Performance Metrics</a:t>
            </a:r>
          </a:p>
          <a:p>
            <a:pPr lvl="1" eaLnBrk="1" hangingPunct="1">
              <a:defRPr/>
            </a:pPr>
            <a:r>
              <a:rPr lang="en-US" dirty="0" smtClean="0"/>
              <a:t>PER versus SNR curves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Dependencies</a:t>
            </a:r>
          </a:p>
          <a:p>
            <a:pPr lvl="1" eaLnBrk="1" hangingPunct="1">
              <a:defRPr/>
            </a:pPr>
            <a:r>
              <a:rPr lang="en-US" dirty="0" smtClean="0"/>
              <a:t>Choice of channel bandwidth and maximum number of spatial streams per user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Possible Directions</a:t>
            </a:r>
          </a:p>
          <a:p>
            <a:pPr lvl="1" eaLnBrk="1" hangingPunct="1">
              <a:defRPr/>
            </a:pPr>
            <a:r>
              <a:rPr lang="en-US" dirty="0" smtClean="0"/>
              <a:t>Extend 11n </a:t>
            </a:r>
            <a:r>
              <a:rPr lang="en-US" dirty="0" err="1" smtClean="0"/>
              <a:t>interleaver</a:t>
            </a:r>
            <a:r>
              <a:rPr lang="en-US" dirty="0" smtClean="0"/>
              <a:t> for higher bandwidth and/or more than 4 spatial streams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9F4CD38-3B5C-40ED-A9AD-1766FEFEF64F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Coding</a:t>
            </a:r>
          </a:p>
        </p:txBody>
      </p:sp>
      <p:sp>
        <p:nvSpPr>
          <p:cNvPr id="42291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Provide coding gain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Required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Input bits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Expected Outputs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Coded bits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Proposed Performance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PER versus SNR curves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Coding/decoding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None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Possible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One option to reach the 500 Mbps single-user throughput would be to use a higher coding rate like 7/8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Another choice to make is whether to keep encoding data per user as in 11n, or do per-stream coding 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4E90DC7-E34E-434E-8827-F23FD7604B1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13384</TotalTime>
  <Words>2144</Words>
  <Application>Microsoft PowerPoint</Application>
  <PresentationFormat>On-screen Show (4:3)</PresentationFormat>
  <Paragraphs>588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ＭＳ Ｐゴシック</vt:lpstr>
      <vt:lpstr>Times New Roman</vt:lpstr>
      <vt:lpstr>ＭＳ Ｐ明朝</vt:lpstr>
      <vt:lpstr>802-11-Submission</vt:lpstr>
      <vt:lpstr>Document</vt:lpstr>
      <vt:lpstr>Visio</vt:lpstr>
      <vt:lpstr>Strawmodel 802.11ac Specification Framework</vt:lpstr>
      <vt:lpstr>Introduction</vt:lpstr>
      <vt:lpstr>11ac Specification Framework Development</vt:lpstr>
      <vt:lpstr>Key Assumptions</vt:lpstr>
      <vt:lpstr>Preliminary Spec Framework; Topics for Consideration</vt:lpstr>
      <vt:lpstr>Preliminary 11ac PHY Block Diagram</vt:lpstr>
      <vt:lpstr>Preambles</vt:lpstr>
      <vt:lpstr>Parsing and Interleaving</vt:lpstr>
      <vt:lpstr>Coding</vt:lpstr>
      <vt:lpstr>STBC</vt:lpstr>
      <vt:lpstr>Spatial Mapping and Cyclic Delays</vt:lpstr>
      <vt:lpstr>Pilots</vt:lpstr>
      <vt:lpstr>Preliminary MAC Spec Framework Overview</vt:lpstr>
      <vt:lpstr>Downlink MU-MIMO</vt:lpstr>
      <vt:lpstr>Uplink MU-MIMO Protocol</vt:lpstr>
      <vt:lpstr>Multiuser Aggregation TDM/OFDMA</vt:lpstr>
      <vt:lpstr>Synchronous Contiguous Channel Access</vt:lpstr>
      <vt:lpstr>Synchronous Non-contiguous Channel Access</vt:lpstr>
      <vt:lpstr>Asynchronous Non-contiguous Multi-Channel Access</vt:lpstr>
      <vt:lpstr>Distributed STA Communication</vt:lpstr>
      <vt:lpstr>Transmit Power Control</vt:lpstr>
      <vt:lpstr>Dynamic Frequency Selection</vt:lpstr>
      <vt:lpstr>Channel Switching</vt:lpstr>
      <vt:lpstr>Link Adaptation</vt:lpstr>
      <vt:lpstr>Channel Sounding Protocol</vt:lpstr>
      <vt:lpstr>UL Block ACK</vt:lpstr>
      <vt:lpstr>DL Block ACK</vt:lpstr>
      <vt:lpstr>MAC Control Field</vt:lpstr>
      <vt:lpstr>VHT Flow Control</vt:lpstr>
      <vt:lpstr>OBSS Management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 Framework</dc:title>
  <dc:creator>Qualcomm</dc:creator>
  <cp:lastModifiedBy>Qualcomm</cp:lastModifiedBy>
  <cp:revision>226</cp:revision>
  <cp:lastPrinted>1998-02-10T13:28:06Z</cp:lastPrinted>
  <dcterms:created xsi:type="dcterms:W3CDTF">2007-11-09T04:49:36Z</dcterms:created>
  <dcterms:modified xsi:type="dcterms:W3CDTF">2009-05-14T14:57:54Z</dcterms:modified>
</cp:coreProperties>
</file>